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7"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E3D0C9-8823-47D5-842E-E7F49E740957}" type="doc">
      <dgm:prSet loTypeId="urn:microsoft.com/office/officeart/2005/8/layout/arrow4" loCatId="process" qsTypeId="urn:microsoft.com/office/officeart/2005/8/quickstyle/simple1" qsCatId="simple" csTypeId="urn:microsoft.com/office/officeart/2005/8/colors/accent1_2" csCatId="accent1" phldr="1"/>
      <dgm:spPr/>
      <dgm:t>
        <a:bodyPr/>
        <a:lstStyle/>
        <a:p>
          <a:endParaRPr lang="el-GR"/>
        </a:p>
      </dgm:t>
    </dgm:pt>
    <dgm:pt modelId="{F6C38A9E-25A2-469A-A7A5-A70BA8C9644A}">
      <dgm:prSet phldrT="[Κείμενο]"/>
      <dgm:spPr/>
      <dgm:t>
        <a:bodyPr/>
        <a:lstStyle/>
        <a:p>
          <a:r>
            <a:rPr lang="el-GR" dirty="0" smtClean="0"/>
            <a:t>Άλμα από το έδαφος</a:t>
          </a:r>
          <a:endParaRPr lang="el-GR" dirty="0"/>
        </a:p>
      </dgm:t>
    </dgm:pt>
    <dgm:pt modelId="{BF11FFFF-8315-41C7-849D-FAB954FD7EEC}" type="parTrans" cxnId="{18D8334D-0BAB-47FE-9A45-D79BEA510763}">
      <dgm:prSet/>
      <dgm:spPr/>
      <dgm:t>
        <a:bodyPr/>
        <a:lstStyle/>
        <a:p>
          <a:endParaRPr lang="el-GR"/>
        </a:p>
      </dgm:t>
    </dgm:pt>
    <dgm:pt modelId="{23C9FD12-C619-406D-8C68-C9389DFAECDD}" type="sibTrans" cxnId="{18D8334D-0BAB-47FE-9A45-D79BEA510763}">
      <dgm:prSet/>
      <dgm:spPr/>
      <dgm:t>
        <a:bodyPr/>
        <a:lstStyle/>
        <a:p>
          <a:endParaRPr lang="el-GR"/>
        </a:p>
      </dgm:t>
    </dgm:pt>
    <dgm:pt modelId="{33F7A8EC-101D-4C34-9268-FFEBE9A5713F}">
      <dgm:prSet phldrT="[Κείμενο]"/>
      <dgm:spPr/>
      <dgm:t>
        <a:bodyPr/>
        <a:lstStyle/>
        <a:p>
          <a:r>
            <a:rPr lang="el-GR" dirty="0" smtClean="0"/>
            <a:t>Επαναφορά στο έδαφος λόγω της βαρύτητας</a:t>
          </a:r>
          <a:endParaRPr lang="el-GR" dirty="0"/>
        </a:p>
      </dgm:t>
    </dgm:pt>
    <dgm:pt modelId="{18865F1C-D8AA-4541-93CE-94EF683AD710}" type="parTrans" cxnId="{8BF06862-6CC5-4529-B2A2-AA8819E90AC2}">
      <dgm:prSet/>
      <dgm:spPr/>
      <dgm:t>
        <a:bodyPr/>
        <a:lstStyle/>
        <a:p>
          <a:endParaRPr lang="el-GR"/>
        </a:p>
      </dgm:t>
    </dgm:pt>
    <dgm:pt modelId="{CF84AC11-5708-4E5C-B59A-41AF43FFE8AC}" type="sibTrans" cxnId="{8BF06862-6CC5-4529-B2A2-AA8819E90AC2}">
      <dgm:prSet/>
      <dgm:spPr/>
      <dgm:t>
        <a:bodyPr/>
        <a:lstStyle/>
        <a:p>
          <a:endParaRPr lang="el-GR"/>
        </a:p>
      </dgm:t>
    </dgm:pt>
    <dgm:pt modelId="{C3888CCC-25E2-46D1-B27B-E5937446CA74}" type="pres">
      <dgm:prSet presAssocID="{4AE3D0C9-8823-47D5-842E-E7F49E740957}" presName="compositeShape" presStyleCnt="0">
        <dgm:presLayoutVars>
          <dgm:chMax val="2"/>
          <dgm:dir/>
          <dgm:resizeHandles val="exact"/>
        </dgm:presLayoutVars>
      </dgm:prSet>
      <dgm:spPr/>
      <dgm:t>
        <a:bodyPr/>
        <a:lstStyle/>
        <a:p>
          <a:endParaRPr lang="el-GR"/>
        </a:p>
      </dgm:t>
    </dgm:pt>
    <dgm:pt modelId="{2CE4CDBD-496F-4BC4-8E6A-302845D681F7}" type="pres">
      <dgm:prSet presAssocID="{F6C38A9E-25A2-469A-A7A5-A70BA8C9644A}" presName="upArrow" presStyleLbl="node1" presStyleIdx="0" presStyleCnt="2"/>
      <dgm:spPr/>
    </dgm:pt>
    <dgm:pt modelId="{46B1A0F3-9DE4-4999-A812-B44C41712B82}" type="pres">
      <dgm:prSet presAssocID="{F6C38A9E-25A2-469A-A7A5-A70BA8C9644A}" presName="upArrowText" presStyleLbl="revTx" presStyleIdx="0" presStyleCnt="2" custScaleX="32919" custScaleY="27124" custLinFactNeighborX="-80425" custLinFactNeighborY="7858">
        <dgm:presLayoutVars>
          <dgm:chMax val="0"/>
          <dgm:bulletEnabled val="1"/>
        </dgm:presLayoutVars>
      </dgm:prSet>
      <dgm:spPr/>
      <dgm:t>
        <a:bodyPr/>
        <a:lstStyle/>
        <a:p>
          <a:endParaRPr lang="el-GR"/>
        </a:p>
      </dgm:t>
    </dgm:pt>
    <dgm:pt modelId="{673973F9-43D1-469A-9F6C-A510F42176C5}" type="pres">
      <dgm:prSet presAssocID="{33F7A8EC-101D-4C34-9268-FFEBE9A5713F}" presName="downArrow" presStyleLbl="node1" presStyleIdx="1" presStyleCnt="2"/>
      <dgm:spPr/>
    </dgm:pt>
    <dgm:pt modelId="{5F976526-B116-456E-9D43-A042AD956C9F}" type="pres">
      <dgm:prSet presAssocID="{33F7A8EC-101D-4C34-9268-FFEBE9A5713F}" presName="downArrowText" presStyleLbl="revTx" presStyleIdx="1" presStyleCnt="2" custScaleX="31970" custScaleY="77852" custLinFactNeighborX="-80288" custLinFactNeighborY="-7858">
        <dgm:presLayoutVars>
          <dgm:chMax val="0"/>
          <dgm:bulletEnabled val="1"/>
        </dgm:presLayoutVars>
      </dgm:prSet>
      <dgm:spPr/>
      <dgm:t>
        <a:bodyPr/>
        <a:lstStyle/>
        <a:p>
          <a:endParaRPr lang="el-GR"/>
        </a:p>
      </dgm:t>
    </dgm:pt>
  </dgm:ptLst>
  <dgm:cxnLst>
    <dgm:cxn modelId="{A167F0C8-BC56-4BCB-8F09-95055ABEC5F6}" type="presOf" srcId="{4AE3D0C9-8823-47D5-842E-E7F49E740957}" destId="{C3888CCC-25E2-46D1-B27B-E5937446CA74}" srcOrd="0" destOrd="0" presId="urn:microsoft.com/office/officeart/2005/8/layout/arrow4"/>
    <dgm:cxn modelId="{1260F0E7-18BA-4DC2-B33D-3C7ADED126C5}" type="presOf" srcId="{33F7A8EC-101D-4C34-9268-FFEBE9A5713F}" destId="{5F976526-B116-456E-9D43-A042AD956C9F}" srcOrd="0" destOrd="0" presId="urn:microsoft.com/office/officeart/2005/8/layout/arrow4"/>
    <dgm:cxn modelId="{18D8334D-0BAB-47FE-9A45-D79BEA510763}" srcId="{4AE3D0C9-8823-47D5-842E-E7F49E740957}" destId="{F6C38A9E-25A2-469A-A7A5-A70BA8C9644A}" srcOrd="0" destOrd="0" parTransId="{BF11FFFF-8315-41C7-849D-FAB954FD7EEC}" sibTransId="{23C9FD12-C619-406D-8C68-C9389DFAECDD}"/>
    <dgm:cxn modelId="{3A8D0919-3112-4779-BCD6-F2F27D8C1363}" type="presOf" srcId="{F6C38A9E-25A2-469A-A7A5-A70BA8C9644A}" destId="{46B1A0F3-9DE4-4999-A812-B44C41712B82}" srcOrd="0" destOrd="0" presId="urn:microsoft.com/office/officeart/2005/8/layout/arrow4"/>
    <dgm:cxn modelId="{8BF06862-6CC5-4529-B2A2-AA8819E90AC2}" srcId="{4AE3D0C9-8823-47D5-842E-E7F49E740957}" destId="{33F7A8EC-101D-4C34-9268-FFEBE9A5713F}" srcOrd="1" destOrd="0" parTransId="{18865F1C-D8AA-4541-93CE-94EF683AD710}" sibTransId="{CF84AC11-5708-4E5C-B59A-41AF43FFE8AC}"/>
    <dgm:cxn modelId="{B9813B24-478F-43E4-BDBD-05A4F3676E33}" type="presParOf" srcId="{C3888CCC-25E2-46D1-B27B-E5937446CA74}" destId="{2CE4CDBD-496F-4BC4-8E6A-302845D681F7}" srcOrd="0" destOrd="0" presId="urn:microsoft.com/office/officeart/2005/8/layout/arrow4"/>
    <dgm:cxn modelId="{4479E564-E653-4532-9BFB-78F33DF98633}" type="presParOf" srcId="{C3888CCC-25E2-46D1-B27B-E5937446CA74}" destId="{46B1A0F3-9DE4-4999-A812-B44C41712B82}" srcOrd="1" destOrd="0" presId="urn:microsoft.com/office/officeart/2005/8/layout/arrow4"/>
    <dgm:cxn modelId="{E8A7A65D-387B-483B-9D95-96AC3BDD6E29}" type="presParOf" srcId="{C3888CCC-25E2-46D1-B27B-E5937446CA74}" destId="{673973F9-43D1-469A-9F6C-A510F42176C5}" srcOrd="2" destOrd="0" presId="urn:microsoft.com/office/officeart/2005/8/layout/arrow4"/>
    <dgm:cxn modelId="{7737E23F-8DA8-4F11-AFE1-B739414A5215}" type="presParOf" srcId="{C3888CCC-25E2-46D1-B27B-E5937446CA74}" destId="{5F976526-B116-456E-9D43-A042AD956C9F}"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E4CDBD-496F-4BC4-8E6A-302845D681F7}">
      <dsp:nvSpPr>
        <dsp:cNvPr id="0" name=""/>
        <dsp:cNvSpPr/>
      </dsp:nvSpPr>
      <dsp:spPr>
        <a:xfrm>
          <a:off x="583948" y="0"/>
          <a:ext cx="2011680" cy="1950720"/>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B1A0F3-9DE4-4999-A812-B44C41712B82}">
      <dsp:nvSpPr>
        <dsp:cNvPr id="0" name=""/>
        <dsp:cNvSpPr/>
      </dsp:nvSpPr>
      <dsp:spPr>
        <a:xfrm>
          <a:off x="1055454" y="864090"/>
          <a:ext cx="1123775" cy="5291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0" rIns="99568" bIns="99568" numCol="1" spcCol="1270" anchor="ctr" anchorCtr="0">
          <a:noAutofit/>
        </a:bodyPr>
        <a:lstStyle/>
        <a:p>
          <a:pPr lvl="0" algn="l" defTabSz="622300">
            <a:lnSpc>
              <a:spcPct val="90000"/>
            </a:lnSpc>
            <a:spcBef>
              <a:spcPct val="0"/>
            </a:spcBef>
            <a:spcAft>
              <a:spcPct val="35000"/>
            </a:spcAft>
          </a:pPr>
          <a:r>
            <a:rPr lang="el-GR" sz="1400" kern="1200" dirty="0" smtClean="0"/>
            <a:t>Άλμα από το έδαφος</a:t>
          </a:r>
          <a:endParaRPr lang="el-GR" sz="1400" kern="1200" dirty="0"/>
        </a:p>
      </dsp:txBody>
      <dsp:txXfrm>
        <a:off x="1055454" y="864090"/>
        <a:ext cx="1123775" cy="529113"/>
      </dsp:txXfrm>
    </dsp:sp>
    <dsp:sp modelId="{673973F9-43D1-469A-9F6C-A510F42176C5}">
      <dsp:nvSpPr>
        <dsp:cNvPr id="0" name=""/>
        <dsp:cNvSpPr/>
      </dsp:nvSpPr>
      <dsp:spPr>
        <a:xfrm>
          <a:off x="1187452" y="2113280"/>
          <a:ext cx="2011680" cy="1950720"/>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976526-B116-456E-9D43-A042AD956C9F}">
      <dsp:nvSpPr>
        <dsp:cNvPr id="0" name=""/>
        <dsp:cNvSpPr/>
      </dsp:nvSpPr>
      <dsp:spPr>
        <a:xfrm>
          <a:off x="1679833" y="2176015"/>
          <a:ext cx="1091379" cy="15186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0" rIns="99568" bIns="99568" numCol="1" spcCol="1270" anchor="ctr" anchorCtr="0">
          <a:noAutofit/>
        </a:bodyPr>
        <a:lstStyle/>
        <a:p>
          <a:pPr lvl="0" algn="l" defTabSz="622300">
            <a:lnSpc>
              <a:spcPct val="90000"/>
            </a:lnSpc>
            <a:spcBef>
              <a:spcPct val="0"/>
            </a:spcBef>
            <a:spcAft>
              <a:spcPct val="35000"/>
            </a:spcAft>
          </a:pPr>
          <a:r>
            <a:rPr lang="el-GR" sz="1400" kern="1200" dirty="0" smtClean="0"/>
            <a:t>Επαναφορά στο έδαφος λόγω της βαρύτητας</a:t>
          </a:r>
          <a:endParaRPr lang="el-GR" sz="1400" kern="1200" dirty="0"/>
        </a:p>
      </dsp:txBody>
      <dsp:txXfrm>
        <a:off x="1679833" y="2176015"/>
        <a:ext cx="1091379" cy="1518674"/>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0F4FAA-9F1C-4565-83AB-388EDB092C0C}" type="datetimeFigureOut">
              <a:rPr lang="el-GR" smtClean="0"/>
              <a:t>24/4/2018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0CCE1B-E72C-48D9-94E9-88789EC7AB92}" type="slidenum">
              <a:rPr lang="el-GR" smtClean="0"/>
              <a:t>‹#›</a:t>
            </a:fld>
            <a:endParaRPr lang="el-GR"/>
          </a:p>
        </p:txBody>
      </p:sp>
    </p:spTree>
    <p:extLst>
      <p:ext uri="{BB962C8B-B14F-4D97-AF65-F5344CB8AC3E}">
        <p14:creationId xmlns:p14="http://schemas.microsoft.com/office/powerpoint/2010/main" val="4916823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2421A-D686-4FB2-98BC-C325F68FCC02}" type="datetimeFigureOut">
              <a:rPr lang="el-GR" smtClean="0"/>
              <a:t>24/4/2018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36B0AB-81E6-492A-BFA1-FD9A416C0C39}" type="slidenum">
              <a:rPr lang="el-GR" smtClean="0"/>
              <a:t>‹#›</a:t>
            </a:fld>
            <a:endParaRPr lang="el-GR"/>
          </a:p>
        </p:txBody>
      </p:sp>
    </p:spTree>
    <p:extLst>
      <p:ext uri="{BB962C8B-B14F-4D97-AF65-F5344CB8AC3E}">
        <p14:creationId xmlns:p14="http://schemas.microsoft.com/office/powerpoint/2010/main" val="26745712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lvl1pPr>
              <a:defRPr b="1">
                <a:solidFill>
                  <a:schemeClr val="tx1"/>
                </a:solidFill>
              </a:defRPr>
            </a:lvl1pPr>
          </a:lstStyle>
          <a:p>
            <a:r>
              <a:rPr lang="el-GR" dirty="0" smtClean="0"/>
              <a:t>1</a:t>
            </a:r>
            <a:endParaRPr lang="el-GR" dirty="0"/>
          </a:p>
        </p:txBody>
      </p:sp>
      <p:sp>
        <p:nvSpPr>
          <p:cNvPr id="7" name="TextBox 6"/>
          <p:cNvSpPr txBox="1"/>
          <p:nvPr userDrawn="1"/>
        </p:nvSpPr>
        <p:spPr>
          <a:xfrm>
            <a:off x="5004048" y="332655"/>
            <a:ext cx="2880320" cy="584775"/>
          </a:xfrm>
          <a:prstGeom prst="rect">
            <a:avLst/>
          </a:prstGeom>
          <a:noFill/>
        </p:spPr>
        <p:txBody>
          <a:bodyPr wrap="square" rtlCol="0">
            <a:spAutoFit/>
          </a:bodyPr>
          <a:lstStyle/>
          <a:p>
            <a:r>
              <a:rPr lang="el-GR" sz="3200" dirty="0" smtClean="0">
                <a:solidFill>
                  <a:schemeClr val="bg1"/>
                </a:solidFill>
              </a:rPr>
              <a:t>Βαρύτητα</a:t>
            </a:r>
            <a:endParaRPr lang="el-GR" sz="2800" dirty="0">
              <a:solidFill>
                <a:schemeClr val="bg1"/>
              </a:solidFill>
            </a:endParaRPr>
          </a:p>
        </p:txBody>
      </p:sp>
      <p:sp>
        <p:nvSpPr>
          <p:cNvPr id="8" name="TextBox 7"/>
          <p:cNvSpPr txBox="1"/>
          <p:nvPr userDrawn="1"/>
        </p:nvSpPr>
        <p:spPr>
          <a:xfrm>
            <a:off x="6047656" y="1340768"/>
            <a:ext cx="3096344" cy="523220"/>
          </a:xfrm>
          <a:prstGeom prst="rect">
            <a:avLst/>
          </a:prstGeom>
          <a:noFill/>
        </p:spPr>
        <p:txBody>
          <a:bodyPr wrap="square" rtlCol="0">
            <a:spAutoFit/>
          </a:bodyPr>
          <a:lstStyle/>
          <a:p>
            <a:r>
              <a:rPr lang="el-GR" sz="2800" dirty="0" smtClean="0"/>
              <a:t>Μάριος</a:t>
            </a:r>
            <a:r>
              <a:rPr lang="el-GR" sz="2800" baseline="0" dirty="0" smtClean="0"/>
              <a:t> </a:t>
            </a:r>
            <a:r>
              <a:rPr lang="el-GR" sz="2800" dirty="0" smtClean="0"/>
              <a:t>Αθανασίου</a:t>
            </a:r>
            <a:endParaRPr lang="el-GR" sz="2800" dirty="0"/>
          </a:p>
        </p:txBody>
      </p:sp>
    </p:spTree>
    <p:extLst>
      <p:ext uri="{BB962C8B-B14F-4D97-AF65-F5344CB8AC3E}">
        <p14:creationId xmlns:p14="http://schemas.microsoft.com/office/powerpoint/2010/main" val="3729517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a:solidFill>
            <a:schemeClr val="bg1"/>
          </a:solidFill>
        </p:spPr>
        <p:txBody>
          <a:bodyPr/>
          <a:lstStyle>
            <a:lvl1pPr>
              <a:defRPr b="1">
                <a:solidFill>
                  <a:schemeClr val="tx1"/>
                </a:solidFill>
              </a:defRPr>
            </a:lvl1pPr>
          </a:lstStyle>
          <a:p>
            <a:r>
              <a:rPr lang="el-GR" dirty="0" smtClean="0"/>
              <a:t>2</a:t>
            </a:r>
            <a:endParaRPr lang="el-GR" dirty="0"/>
          </a:p>
        </p:txBody>
      </p:sp>
      <p:sp>
        <p:nvSpPr>
          <p:cNvPr id="7" name="TextBox 6"/>
          <p:cNvSpPr txBox="1"/>
          <p:nvPr userDrawn="1"/>
        </p:nvSpPr>
        <p:spPr>
          <a:xfrm>
            <a:off x="4860032" y="404664"/>
            <a:ext cx="3528392" cy="584775"/>
          </a:xfrm>
          <a:prstGeom prst="rect">
            <a:avLst/>
          </a:prstGeom>
          <a:noFill/>
        </p:spPr>
        <p:txBody>
          <a:bodyPr wrap="square" rtlCol="0">
            <a:spAutoFit/>
          </a:bodyPr>
          <a:lstStyle/>
          <a:p>
            <a:r>
              <a:rPr lang="el-GR" sz="3200" dirty="0" smtClean="0">
                <a:solidFill>
                  <a:schemeClr val="bg1"/>
                </a:solidFill>
              </a:rPr>
              <a:t>Η</a:t>
            </a:r>
            <a:r>
              <a:rPr lang="el-GR" sz="3200" baseline="0" dirty="0" smtClean="0">
                <a:solidFill>
                  <a:schemeClr val="bg1"/>
                </a:solidFill>
              </a:rPr>
              <a:t> βαρύτητα</a:t>
            </a:r>
            <a:endParaRPr lang="el-GR" sz="3200" dirty="0">
              <a:solidFill>
                <a:schemeClr val="bg1"/>
              </a:solidFill>
            </a:endParaRPr>
          </a:p>
        </p:txBody>
      </p:sp>
      <p:sp>
        <p:nvSpPr>
          <p:cNvPr id="11" name="Ορθογώνιο 10"/>
          <p:cNvSpPr/>
          <p:nvPr userDrawn="1"/>
        </p:nvSpPr>
        <p:spPr>
          <a:xfrm>
            <a:off x="107504" y="1988840"/>
            <a:ext cx="8856984" cy="3416320"/>
          </a:xfrm>
          <a:prstGeom prst="rect">
            <a:avLst/>
          </a:prstGeom>
        </p:spPr>
        <p:txBody>
          <a:bodyPr wrap="square">
            <a:spAutoFit/>
          </a:bodyPr>
          <a:lstStyle/>
          <a:p>
            <a:r>
              <a:rPr lang="el-GR" dirty="0" smtClean="0"/>
              <a:t>  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baseline="0" dirty="0" smtClean="0"/>
              <a:t>  </a:t>
            </a:r>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p:txBody>
      </p:sp>
    </p:spTree>
    <p:extLst>
      <p:ext uri="{BB962C8B-B14F-4D97-AF65-F5344CB8AC3E}">
        <p14:creationId xmlns:p14="http://schemas.microsoft.com/office/powerpoint/2010/main" val="1476887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Κεφαλίδα ενότητας">
    <p:spTree>
      <p:nvGrpSpPr>
        <p:cNvPr id="1" name=""/>
        <p:cNvGrpSpPr/>
        <p:nvPr/>
      </p:nvGrpSpPr>
      <p:grpSpPr>
        <a:xfrm>
          <a:off x="0" y="0"/>
          <a:ext cx="0" cy="0"/>
          <a:chOff x="0" y="0"/>
          <a:chExt cx="0" cy="0"/>
        </a:xfrm>
      </p:grpSpPr>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lvl1pPr>
              <a:defRPr b="1">
                <a:solidFill>
                  <a:schemeClr val="tx1"/>
                </a:solidFill>
              </a:defRPr>
            </a:lvl1pPr>
          </a:lstStyle>
          <a:p>
            <a:r>
              <a:rPr lang="el-GR" dirty="0" smtClean="0"/>
              <a:t>3</a:t>
            </a:r>
            <a:endParaRPr lang="el-GR" dirty="0"/>
          </a:p>
        </p:txBody>
      </p:sp>
      <p:sp>
        <p:nvSpPr>
          <p:cNvPr id="7" name="TextBox 6"/>
          <p:cNvSpPr txBox="1"/>
          <p:nvPr userDrawn="1"/>
        </p:nvSpPr>
        <p:spPr>
          <a:xfrm>
            <a:off x="3419872" y="476672"/>
            <a:ext cx="4824536" cy="369332"/>
          </a:xfrm>
          <a:prstGeom prst="rect">
            <a:avLst/>
          </a:prstGeom>
          <a:noFill/>
        </p:spPr>
        <p:txBody>
          <a:bodyPr wrap="square" rtlCol="0">
            <a:spAutoFit/>
          </a:bodyPr>
          <a:lstStyle/>
          <a:p>
            <a:r>
              <a:rPr lang="el-GR" dirty="0" smtClean="0">
                <a:solidFill>
                  <a:schemeClr val="bg1"/>
                </a:solidFill>
              </a:rPr>
              <a:t>                Ποιος</a:t>
            </a:r>
            <a:r>
              <a:rPr lang="el-GR" baseline="0" dirty="0" smtClean="0">
                <a:solidFill>
                  <a:schemeClr val="bg1"/>
                </a:solidFill>
              </a:rPr>
              <a:t> ανακάλυψε την βαρύτητα;</a:t>
            </a:r>
            <a:endParaRPr lang="el-GR" dirty="0">
              <a:solidFill>
                <a:schemeClr val="bg1"/>
              </a:solidFill>
            </a:endParaRPr>
          </a:p>
        </p:txBody>
      </p:sp>
      <p:sp>
        <p:nvSpPr>
          <p:cNvPr id="8" name="Ορθογώνιο 7"/>
          <p:cNvSpPr/>
          <p:nvPr userDrawn="1"/>
        </p:nvSpPr>
        <p:spPr>
          <a:xfrm>
            <a:off x="107504" y="1767007"/>
            <a:ext cx="8856984" cy="3416320"/>
          </a:xfrm>
          <a:prstGeom prst="rect">
            <a:avLst/>
          </a:prstGeom>
        </p:spPr>
        <p:txBody>
          <a:bodyPr wrap="square">
            <a:spAutoFit/>
          </a:bodyPr>
          <a:lstStyle/>
          <a:p>
            <a:r>
              <a:rPr lang="el-GR" dirty="0" smtClean="0"/>
              <a:t>  Ο Σερ Ισαάκ Νιούτον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4 Ιανουαρίου 1643 – 31 Μαρτίου 1727) ήταν Άγγλος φυσικός, μαθηματικός, αστρονόμος, φιλόσοφος, αλχημιστής και θεολόγος. Θεωρείται πατέρας της Κλασικής Φυσικής, καθώς ξεκινώντας από τις παρατηρήσεις του Γαλιλαίου αλλά και τους νόμους του Κέπλερ για την κίνηση των πλανητών διατύπωσε τους τρεις μνημειώδεις νόμους της κίνησης και τον περισπούδαστο «νόμο της βαρύτητας» (που ο θρύλος αναφέρει πως αναζήτησε μετά από πτώση μήλου από μια μηλιά). Μεγάλης ιστορικής σημασίας υπήρξαν ακόμη οι μελέτες του σχετικά με τη φύση του φωτός καθώς επίσης και η καθοριστική συμβολή του στη θεμελίωση των σύγχρονων μαθηματικών και συγκεκριμένα του διαφορικού και ολοκληρωτικού λογισμού. Δεν είχε κοινοπολιτειακή υπηκοότητα, αλλά είχε αποκτήσει τον τίτλο του Εταίρου της Βασιλικής Εταιρείας, που δίνονταν σε πολίτες ή μόνιμους κατοίκους της Κοινοπολιτείας των Εθνών. Είχε διατελέσει πρόεδρος της Βασιλικής Εταιρίας.</a:t>
            </a:r>
            <a:endParaRPr lang="el-GR" dirty="0"/>
          </a:p>
        </p:txBody>
      </p:sp>
    </p:spTree>
    <p:extLst>
      <p:ext uri="{BB962C8B-B14F-4D97-AF65-F5344CB8AC3E}">
        <p14:creationId xmlns:p14="http://schemas.microsoft.com/office/powerpoint/2010/main" val="586892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Δύο περιεχόμενα">
    <p:spTree>
      <p:nvGrpSpPr>
        <p:cNvPr id="1" name=""/>
        <p:cNvGrpSpPr/>
        <p:nvPr/>
      </p:nvGrpSpPr>
      <p:grpSpPr>
        <a:xfrm>
          <a:off x="0" y="0"/>
          <a:ext cx="0" cy="0"/>
          <a:chOff x="0" y="0"/>
          <a:chExt cx="0" cy="0"/>
        </a:xfrm>
      </p:grpSpPr>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lvl1pPr>
              <a:defRPr b="1">
                <a:solidFill>
                  <a:schemeClr val="tx1"/>
                </a:solidFill>
              </a:defRPr>
            </a:lvl1pPr>
          </a:lstStyle>
          <a:p>
            <a:r>
              <a:rPr lang="el-GR" dirty="0" smtClean="0"/>
              <a:t>4</a:t>
            </a:r>
            <a:endParaRPr lang="el-GR" dirty="0"/>
          </a:p>
        </p:txBody>
      </p:sp>
      <p:sp>
        <p:nvSpPr>
          <p:cNvPr id="8" name="TextBox 7"/>
          <p:cNvSpPr txBox="1"/>
          <p:nvPr userDrawn="1"/>
        </p:nvSpPr>
        <p:spPr>
          <a:xfrm>
            <a:off x="4211960" y="476672"/>
            <a:ext cx="4104456" cy="369332"/>
          </a:xfrm>
          <a:prstGeom prst="rect">
            <a:avLst/>
          </a:prstGeom>
          <a:noFill/>
        </p:spPr>
        <p:txBody>
          <a:bodyPr wrap="square" rtlCol="0">
            <a:spAutoFit/>
          </a:bodyPr>
          <a:lstStyle/>
          <a:p>
            <a:r>
              <a:rPr lang="el-GR" dirty="0" smtClean="0">
                <a:solidFill>
                  <a:schemeClr val="bg1"/>
                </a:solidFill>
              </a:rPr>
              <a:t>  Πως</a:t>
            </a:r>
            <a:r>
              <a:rPr lang="el-GR" baseline="0" dirty="0" smtClean="0">
                <a:solidFill>
                  <a:schemeClr val="bg1"/>
                </a:solidFill>
              </a:rPr>
              <a:t> μας επηρεάζει η βαρύτητα;</a:t>
            </a:r>
            <a:endParaRPr lang="el-GR" dirty="0">
              <a:solidFill>
                <a:schemeClr val="bg1"/>
              </a:solidFill>
            </a:endParaRPr>
          </a:p>
        </p:txBody>
      </p:sp>
      <p:graphicFrame>
        <p:nvGraphicFramePr>
          <p:cNvPr id="9" name="Διάγραμμα 8"/>
          <p:cNvGraphicFramePr/>
          <p:nvPr userDrawn="1">
            <p:extLst>
              <p:ext uri="{D42A27DB-BD31-4B8C-83A1-F6EECF244321}">
                <p14:modId xmlns:p14="http://schemas.microsoft.com/office/powerpoint/2010/main" val="2158286303"/>
              </p:ext>
            </p:extLst>
          </p:nvPr>
        </p:nvGraphicFramePr>
        <p:xfrm>
          <a:off x="2220416" y="15567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5897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Σύγκριση">
    <p:spTree>
      <p:nvGrpSpPr>
        <p:cNvPr id="1" name=""/>
        <p:cNvGrpSpPr/>
        <p:nvPr/>
      </p:nvGrpSpPr>
      <p:grpSpPr>
        <a:xfrm>
          <a:off x="0" y="0"/>
          <a:ext cx="0" cy="0"/>
          <a:chOff x="0" y="0"/>
          <a:chExt cx="0" cy="0"/>
        </a:xfrm>
      </p:grpSpPr>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lvl1pPr>
              <a:defRPr b="1">
                <a:solidFill>
                  <a:schemeClr val="tx1"/>
                </a:solidFill>
              </a:defRPr>
            </a:lvl1pPr>
          </a:lstStyle>
          <a:p>
            <a:r>
              <a:rPr lang="el-GR" dirty="0" smtClean="0"/>
              <a:t>5</a:t>
            </a:r>
            <a:endParaRPr lang="el-GR" dirty="0"/>
          </a:p>
        </p:txBody>
      </p:sp>
      <p:sp>
        <p:nvSpPr>
          <p:cNvPr id="12" name="TextBox 11"/>
          <p:cNvSpPr txBox="1"/>
          <p:nvPr userDrawn="1"/>
        </p:nvSpPr>
        <p:spPr>
          <a:xfrm>
            <a:off x="4499991" y="404664"/>
            <a:ext cx="3174139" cy="461665"/>
          </a:xfrm>
          <a:prstGeom prst="rect">
            <a:avLst/>
          </a:prstGeom>
          <a:noFill/>
        </p:spPr>
        <p:txBody>
          <a:bodyPr wrap="none" rtlCol="0">
            <a:spAutoFit/>
          </a:bodyPr>
          <a:lstStyle/>
          <a:p>
            <a:r>
              <a:rPr lang="el-GR" sz="2400" dirty="0" smtClean="0">
                <a:solidFill>
                  <a:schemeClr val="bg1"/>
                </a:solidFill>
              </a:rPr>
              <a:t>Η</a:t>
            </a:r>
            <a:r>
              <a:rPr lang="el-GR" sz="2400" baseline="0" dirty="0" smtClean="0">
                <a:solidFill>
                  <a:schemeClr val="bg1"/>
                </a:solidFill>
              </a:rPr>
              <a:t> βαρύτητα στη σελήνη</a:t>
            </a:r>
            <a:endParaRPr lang="el-GR" sz="2800" dirty="0">
              <a:solidFill>
                <a:schemeClr val="bg1"/>
              </a:solidFill>
            </a:endParaRPr>
          </a:p>
        </p:txBody>
      </p:sp>
      <p:sp>
        <p:nvSpPr>
          <p:cNvPr id="13" name="Ορθογώνιο 12"/>
          <p:cNvSpPr/>
          <p:nvPr userDrawn="1"/>
        </p:nvSpPr>
        <p:spPr>
          <a:xfrm>
            <a:off x="179512" y="2132856"/>
            <a:ext cx="8712968" cy="3139321"/>
          </a:xfrm>
          <a:prstGeom prst="rect">
            <a:avLst/>
          </a:prstGeom>
        </p:spPr>
        <p:txBody>
          <a:bodyPr wrap="square">
            <a:spAutoFit/>
          </a:bodyPr>
          <a:lstStyle/>
          <a:p>
            <a:r>
              <a:rPr lang="el-GR" dirty="0" smtClean="0"/>
              <a:t>  Η μέση απόσταση Γης - Σελήνης είναι 384.403 χιλιόμετρα (παρατηρείται ότι αυτή η απόσταση αυξάνεται κατά περίπου 0,32[1] εκατοστά 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l-GR" dirty="0"/>
          </a:p>
        </p:txBody>
      </p:sp>
    </p:spTree>
    <p:extLst>
      <p:ext uri="{BB962C8B-B14F-4D97-AF65-F5344CB8AC3E}">
        <p14:creationId xmlns:p14="http://schemas.microsoft.com/office/powerpoint/2010/main" val="2282273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Μόνο τίτλος">
    <p:spTree>
      <p:nvGrpSpPr>
        <p:cNvPr id="1" name=""/>
        <p:cNvGrpSpPr/>
        <p:nvPr/>
      </p:nvGrpSpPr>
      <p:grpSpPr>
        <a:xfrm>
          <a:off x="0" y="0"/>
          <a:ext cx="0" cy="0"/>
          <a:chOff x="0" y="0"/>
          <a:chExt cx="0" cy="0"/>
        </a:xfrm>
      </p:grpSpPr>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lvl1pPr>
              <a:defRPr b="1">
                <a:solidFill>
                  <a:schemeClr val="tx1"/>
                </a:solidFill>
              </a:defRPr>
            </a:lvl1pPr>
          </a:lstStyle>
          <a:p>
            <a:r>
              <a:rPr lang="el-GR" dirty="0" smtClean="0"/>
              <a:t>6</a:t>
            </a:r>
            <a:endParaRPr lang="el-GR" dirty="0"/>
          </a:p>
        </p:txBody>
      </p:sp>
      <p:sp>
        <p:nvSpPr>
          <p:cNvPr id="6" name="TextBox 5"/>
          <p:cNvSpPr txBox="1"/>
          <p:nvPr userDrawn="1"/>
        </p:nvSpPr>
        <p:spPr>
          <a:xfrm>
            <a:off x="5292080" y="389855"/>
            <a:ext cx="1320298" cy="461665"/>
          </a:xfrm>
          <a:prstGeom prst="rect">
            <a:avLst/>
          </a:prstGeom>
          <a:noFill/>
        </p:spPr>
        <p:txBody>
          <a:bodyPr wrap="none" rtlCol="0">
            <a:spAutoFit/>
          </a:bodyPr>
          <a:lstStyle/>
          <a:p>
            <a:r>
              <a:rPr lang="el-GR" sz="2400" dirty="0" smtClean="0">
                <a:solidFill>
                  <a:schemeClr val="bg1"/>
                </a:solidFill>
              </a:rPr>
              <a:t>Επίλογος</a:t>
            </a:r>
            <a:endParaRPr lang="el-GR" sz="2400" dirty="0">
              <a:solidFill>
                <a:schemeClr val="bg1"/>
              </a:solidFill>
            </a:endParaRPr>
          </a:p>
        </p:txBody>
      </p:sp>
      <p:sp>
        <p:nvSpPr>
          <p:cNvPr id="7" name="TextBox 6"/>
          <p:cNvSpPr txBox="1"/>
          <p:nvPr userDrawn="1"/>
        </p:nvSpPr>
        <p:spPr>
          <a:xfrm>
            <a:off x="2483768" y="1700808"/>
            <a:ext cx="3612849" cy="707886"/>
          </a:xfrm>
          <a:prstGeom prst="rect">
            <a:avLst/>
          </a:prstGeom>
          <a:noFill/>
        </p:spPr>
        <p:txBody>
          <a:bodyPr wrap="none" rtlCol="0">
            <a:spAutoFit/>
          </a:bodyPr>
          <a:lstStyle/>
          <a:p>
            <a:r>
              <a:rPr lang="el-GR" sz="4000" dirty="0" smtClean="0"/>
              <a:t>Σας</a:t>
            </a:r>
            <a:r>
              <a:rPr lang="el-GR" sz="4000" baseline="0" dirty="0" smtClean="0"/>
              <a:t> ευχαριστώ!!</a:t>
            </a:r>
            <a:endParaRPr lang="el-GR" sz="4000" dirty="0"/>
          </a:p>
        </p:txBody>
      </p:sp>
      <p:pic>
        <p:nvPicPr>
          <p:cNvPr id="8" name="Εικόνα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907704" y="2769755"/>
            <a:ext cx="4932040" cy="2451571"/>
          </a:xfrm>
          <a:prstGeom prst="rect">
            <a:avLst/>
          </a:prstGeom>
        </p:spPr>
      </p:pic>
    </p:spTree>
    <p:extLst>
      <p:ext uri="{BB962C8B-B14F-4D97-AF65-F5344CB8AC3E}">
        <p14:creationId xmlns:p14="http://schemas.microsoft.com/office/powerpoint/2010/main" val="159168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Θέση υποσέλιδου 4"/>
          <p:cNvSpPr>
            <a:spLocks noGrp="1"/>
          </p:cNvSpPr>
          <p:nvPr>
            <p:ph type="ftr" sz="quarter" idx="3"/>
          </p:nvPr>
        </p:nvSpPr>
        <p:spPr>
          <a:xfrm>
            <a:off x="1259632" y="6444243"/>
            <a:ext cx="2895600" cy="365125"/>
          </a:xfrm>
          <a:prstGeom prst="rect">
            <a:avLst/>
          </a:prstGeom>
        </p:spPr>
        <p:txBody>
          <a:bodyPr vert="horz" lIns="91440" tIns="45720" rIns="91440" bIns="45720" rtlCol="0" anchor="ctr"/>
          <a:lstStyle>
            <a:lvl1pPr algn="ctr">
              <a:defRPr sz="1200" b="1">
                <a:solidFill>
                  <a:schemeClr val="tx1"/>
                </a:solidFill>
              </a:defRPr>
            </a:lvl1pPr>
          </a:lstStyle>
          <a:p>
            <a:r>
              <a:rPr lang="el-GR" dirty="0" smtClean="0"/>
              <a:t>Η βαρύτητα</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smtClean="0"/>
              <a:t>1</a:t>
            </a:r>
            <a:endParaRPr lang="el-GR" dirty="0"/>
          </a:p>
        </p:txBody>
      </p:sp>
      <p:pic>
        <p:nvPicPr>
          <p:cNvPr id="7" name="Εικόνα 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6069124"/>
            <a:ext cx="1223628" cy="815752"/>
          </a:xfrm>
          <a:prstGeom prst="rect">
            <a:avLst/>
          </a:prstGeom>
        </p:spPr>
      </p:pic>
      <p:pic>
        <p:nvPicPr>
          <p:cNvPr id="8" name="Εικόνα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071562" cy="1071562"/>
          </a:xfrm>
          <a:prstGeom prst="rect">
            <a:avLst/>
          </a:prstGeom>
        </p:spPr>
      </p:pic>
      <p:sp>
        <p:nvSpPr>
          <p:cNvPr id="11" name="TextBox 10"/>
          <p:cNvSpPr txBox="1"/>
          <p:nvPr userDrawn="1"/>
        </p:nvSpPr>
        <p:spPr>
          <a:xfrm>
            <a:off x="1229837" y="512869"/>
            <a:ext cx="2064989" cy="215444"/>
          </a:xfrm>
          <a:prstGeom prst="rect">
            <a:avLst/>
          </a:prstGeom>
          <a:noFill/>
        </p:spPr>
        <p:txBody>
          <a:bodyPr wrap="none" rtlCol="0">
            <a:spAutoFit/>
          </a:bodyPr>
          <a:lstStyle/>
          <a:p>
            <a:r>
              <a:rPr lang="el-GR" sz="800" i="1" dirty="0" smtClean="0"/>
              <a:t>Παιδαγωγικό</a:t>
            </a:r>
            <a:r>
              <a:rPr lang="el-GR" sz="800" i="1" baseline="0" dirty="0" smtClean="0"/>
              <a:t> Τμήμα Δημοτικής Εκπαίδευσης</a:t>
            </a:r>
            <a:endParaRPr lang="el-GR" sz="800" i="1" dirty="0"/>
          </a:p>
        </p:txBody>
      </p:sp>
      <p:sp>
        <p:nvSpPr>
          <p:cNvPr id="12" name="Ορθογώνιο 11"/>
          <p:cNvSpPr/>
          <p:nvPr userDrawn="1"/>
        </p:nvSpPr>
        <p:spPr>
          <a:xfrm>
            <a:off x="3203848" y="0"/>
            <a:ext cx="5940152" cy="134076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202534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98232"/>
            <a:ext cx="1439652" cy="959768"/>
          </a:xfrm>
          <a:prstGeom prst="rect">
            <a:avLst/>
          </a:prstGeom>
        </p:spPr>
      </p:pic>
      <p:sp>
        <p:nvSpPr>
          <p:cNvPr id="5" name="TextBox 4"/>
          <p:cNvSpPr txBox="1"/>
          <p:nvPr/>
        </p:nvSpPr>
        <p:spPr>
          <a:xfrm>
            <a:off x="6804248" y="1916832"/>
            <a:ext cx="1148071" cy="369332"/>
          </a:xfrm>
          <a:prstGeom prst="rect">
            <a:avLst/>
          </a:prstGeom>
          <a:noFill/>
        </p:spPr>
        <p:txBody>
          <a:bodyPr wrap="none" rtlCol="0">
            <a:spAutoFit/>
          </a:bodyPr>
          <a:lstStyle/>
          <a:p>
            <a:r>
              <a:rPr lang="el-GR" dirty="0" smtClean="0"/>
              <a:t>ΑΕΜ 4404</a:t>
            </a:r>
            <a:endParaRPr lang="el-GR" dirty="0"/>
          </a:p>
        </p:txBody>
      </p:sp>
      <p:sp>
        <p:nvSpPr>
          <p:cNvPr id="2" name="Θέση υποσέλιδου 1"/>
          <p:cNvSpPr>
            <a:spLocks noGrp="1"/>
          </p:cNvSpPr>
          <p:nvPr>
            <p:ph type="ftr" sz="quarter" idx="11"/>
          </p:nvPr>
        </p:nvSpPr>
        <p:spPr/>
        <p:txBody>
          <a:bodyPr/>
          <a:lstStyle/>
          <a:p>
            <a:r>
              <a:rPr lang="el-GR" smtClean="0"/>
              <a:t>Η βαρύτητα</a:t>
            </a:r>
            <a:endParaRPr lang="el-GR"/>
          </a:p>
        </p:txBody>
      </p:sp>
      <p:sp>
        <p:nvSpPr>
          <p:cNvPr id="3" name="Θέση αριθμού διαφάνειας 2"/>
          <p:cNvSpPr>
            <a:spLocks noGrp="1"/>
          </p:cNvSpPr>
          <p:nvPr>
            <p:ph type="sldNum" sz="quarter" idx="12"/>
          </p:nvPr>
        </p:nvSpPr>
        <p:spPr/>
        <p:txBody>
          <a:bodyPr/>
          <a:lstStyle/>
          <a:p>
            <a:r>
              <a:rPr lang="el-GR" smtClean="0"/>
              <a:t>1</a:t>
            </a:r>
            <a:endParaRPr lang="el-GR" dirty="0"/>
          </a:p>
        </p:txBody>
      </p:sp>
    </p:spTree>
    <p:extLst>
      <p:ext uri="{BB962C8B-B14F-4D97-AF65-F5344CB8AC3E}">
        <p14:creationId xmlns:p14="http://schemas.microsoft.com/office/powerpoint/2010/main" val="356991877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υποσέλιδου 1"/>
          <p:cNvSpPr>
            <a:spLocks noGrp="1"/>
          </p:cNvSpPr>
          <p:nvPr>
            <p:ph type="ftr" sz="quarter" idx="11"/>
          </p:nvPr>
        </p:nvSpPr>
        <p:spPr/>
        <p:txBody>
          <a:bodyPr/>
          <a:lstStyle/>
          <a:p>
            <a:r>
              <a:rPr lang="el-GR" dirty="0" smtClean="0"/>
              <a:t>Η βαρύτητα</a:t>
            </a:r>
            <a:endParaRPr lang="el-GR" dirty="0"/>
          </a:p>
        </p:txBody>
      </p:sp>
      <p:sp>
        <p:nvSpPr>
          <p:cNvPr id="3" name="Θέση αριθμού διαφάνειας 2"/>
          <p:cNvSpPr>
            <a:spLocks noGrp="1"/>
          </p:cNvSpPr>
          <p:nvPr>
            <p:ph type="sldNum" sz="quarter" idx="12"/>
          </p:nvPr>
        </p:nvSpPr>
        <p:spPr/>
        <p:txBody>
          <a:bodyPr/>
          <a:lstStyle/>
          <a:p>
            <a:r>
              <a:rPr lang="el-GR" smtClean="0"/>
              <a:t>2</a:t>
            </a:r>
            <a:endParaRPr lang="el-GR" dirty="0"/>
          </a:p>
        </p:txBody>
      </p:sp>
    </p:spTree>
    <p:extLst>
      <p:ext uri="{BB962C8B-B14F-4D97-AF65-F5344CB8AC3E}">
        <p14:creationId xmlns:p14="http://schemas.microsoft.com/office/powerpoint/2010/main" val="208953341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υποσέλιδου 1"/>
          <p:cNvSpPr>
            <a:spLocks noGrp="1"/>
          </p:cNvSpPr>
          <p:nvPr>
            <p:ph type="ftr" sz="quarter" idx="11"/>
          </p:nvPr>
        </p:nvSpPr>
        <p:spPr/>
        <p:txBody>
          <a:bodyPr/>
          <a:lstStyle/>
          <a:p>
            <a:r>
              <a:rPr lang="el-GR" smtClean="0"/>
              <a:t>Η βαρύτητα</a:t>
            </a:r>
            <a:endParaRPr lang="el-GR"/>
          </a:p>
        </p:txBody>
      </p:sp>
      <p:sp>
        <p:nvSpPr>
          <p:cNvPr id="3" name="Θέση αριθμού διαφάνειας 2"/>
          <p:cNvSpPr>
            <a:spLocks noGrp="1"/>
          </p:cNvSpPr>
          <p:nvPr>
            <p:ph type="sldNum" sz="quarter" idx="12"/>
          </p:nvPr>
        </p:nvSpPr>
        <p:spPr/>
        <p:txBody>
          <a:bodyPr/>
          <a:lstStyle/>
          <a:p>
            <a:r>
              <a:rPr lang="el-GR" smtClean="0"/>
              <a:t>3</a:t>
            </a:r>
            <a:endParaRPr lang="el-GR" dirty="0"/>
          </a:p>
        </p:txBody>
      </p:sp>
    </p:spTree>
    <p:extLst>
      <p:ext uri="{BB962C8B-B14F-4D97-AF65-F5344CB8AC3E}">
        <p14:creationId xmlns:p14="http://schemas.microsoft.com/office/powerpoint/2010/main" val="7371357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υποσέλιδου 1"/>
          <p:cNvSpPr>
            <a:spLocks noGrp="1"/>
          </p:cNvSpPr>
          <p:nvPr>
            <p:ph type="ftr" sz="quarter" idx="11"/>
          </p:nvPr>
        </p:nvSpPr>
        <p:spPr/>
        <p:txBody>
          <a:bodyPr/>
          <a:lstStyle/>
          <a:p>
            <a:r>
              <a:rPr lang="el-GR" smtClean="0"/>
              <a:t>Η βαρύτητα</a:t>
            </a:r>
            <a:endParaRPr lang="el-GR"/>
          </a:p>
        </p:txBody>
      </p:sp>
      <p:sp>
        <p:nvSpPr>
          <p:cNvPr id="3" name="Θέση αριθμού διαφάνειας 2"/>
          <p:cNvSpPr>
            <a:spLocks noGrp="1"/>
          </p:cNvSpPr>
          <p:nvPr>
            <p:ph type="sldNum" sz="quarter" idx="12"/>
          </p:nvPr>
        </p:nvSpPr>
        <p:spPr/>
        <p:txBody>
          <a:bodyPr/>
          <a:lstStyle/>
          <a:p>
            <a:r>
              <a:rPr lang="en-US" dirty="0"/>
              <a:t>4</a:t>
            </a:r>
            <a:endParaRPr lang="el-GR" dirty="0"/>
          </a:p>
        </p:txBody>
      </p:sp>
    </p:spTree>
    <p:extLst>
      <p:ext uri="{BB962C8B-B14F-4D97-AF65-F5344CB8AC3E}">
        <p14:creationId xmlns:p14="http://schemas.microsoft.com/office/powerpoint/2010/main" val="361438048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υποσέλιδου 1"/>
          <p:cNvSpPr>
            <a:spLocks noGrp="1"/>
          </p:cNvSpPr>
          <p:nvPr>
            <p:ph type="ftr" sz="quarter" idx="11"/>
          </p:nvPr>
        </p:nvSpPr>
        <p:spPr/>
        <p:txBody>
          <a:bodyPr/>
          <a:lstStyle/>
          <a:p>
            <a:r>
              <a:rPr lang="el-GR" smtClean="0"/>
              <a:t>Η βαρύτητα</a:t>
            </a:r>
            <a:endParaRPr lang="el-GR"/>
          </a:p>
        </p:txBody>
      </p:sp>
      <p:sp>
        <p:nvSpPr>
          <p:cNvPr id="3" name="Θέση αριθμού διαφάνειας 2"/>
          <p:cNvSpPr>
            <a:spLocks noGrp="1"/>
          </p:cNvSpPr>
          <p:nvPr>
            <p:ph type="sldNum" sz="quarter" idx="12"/>
          </p:nvPr>
        </p:nvSpPr>
        <p:spPr/>
        <p:txBody>
          <a:bodyPr/>
          <a:lstStyle/>
          <a:p>
            <a:r>
              <a:rPr lang="en-US" dirty="0"/>
              <a:t>5</a:t>
            </a:r>
            <a:endParaRPr lang="el-GR" dirty="0"/>
          </a:p>
        </p:txBody>
      </p:sp>
    </p:spTree>
    <p:extLst>
      <p:ext uri="{BB962C8B-B14F-4D97-AF65-F5344CB8AC3E}">
        <p14:creationId xmlns:p14="http://schemas.microsoft.com/office/powerpoint/2010/main" val="160128058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υποσέλιδου 1"/>
          <p:cNvSpPr>
            <a:spLocks noGrp="1"/>
          </p:cNvSpPr>
          <p:nvPr>
            <p:ph type="ftr" sz="quarter" idx="11"/>
          </p:nvPr>
        </p:nvSpPr>
        <p:spPr/>
        <p:txBody>
          <a:bodyPr/>
          <a:lstStyle/>
          <a:p>
            <a:r>
              <a:rPr lang="el-GR" smtClean="0"/>
              <a:t>Η βαρύτητα</a:t>
            </a:r>
            <a:endParaRPr lang="el-GR"/>
          </a:p>
        </p:txBody>
      </p:sp>
      <p:sp>
        <p:nvSpPr>
          <p:cNvPr id="3" name="Θέση αριθμού διαφάνειας 2"/>
          <p:cNvSpPr>
            <a:spLocks noGrp="1"/>
          </p:cNvSpPr>
          <p:nvPr>
            <p:ph type="sldNum" sz="quarter" idx="12"/>
          </p:nvPr>
        </p:nvSpPr>
        <p:spPr/>
        <p:txBody>
          <a:bodyPr/>
          <a:lstStyle/>
          <a:p>
            <a:r>
              <a:rPr lang="en-US" dirty="0"/>
              <a:t>6</a:t>
            </a:r>
            <a:endParaRPr lang="el-GR" dirty="0"/>
          </a:p>
        </p:txBody>
      </p:sp>
    </p:spTree>
    <p:extLst>
      <p:ext uri="{BB962C8B-B14F-4D97-AF65-F5344CB8AC3E}">
        <p14:creationId xmlns:p14="http://schemas.microsoft.com/office/powerpoint/2010/main" val="279409904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20</Words>
  <Application>Microsoft Office PowerPoint</Application>
  <PresentationFormat>Προβολή στην οθόνη (4:3)</PresentationFormat>
  <Paragraphs>13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7</cp:revision>
  <dcterms:created xsi:type="dcterms:W3CDTF">2018-04-24T07:55:42Z</dcterms:created>
  <dcterms:modified xsi:type="dcterms:W3CDTF">2018-04-24T15:42:51Z</dcterms:modified>
</cp:coreProperties>
</file>